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536" y="-84"/>
      </p:cViewPr>
      <p:guideLst>
        <p:guide orient="horz" pos="2880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presProps" Target="presProps.xml"  /><Relationship Id="rId8" Type="http://schemas.openxmlformats.org/officeDocument/2006/relationships/viewProps" Target="viewProps.xml"  /><Relationship Id="rId9" Type="http://schemas.openxmlformats.org/officeDocument/2006/relationships/theme" Target="theme/theme1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HY견고딕"/>
                <a:cs typeface="HY견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HY견고딕"/>
                <a:cs typeface="HY견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HY견고딕"/>
                <a:cs typeface="HY견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HY견고딕"/>
                <a:cs typeface="HY견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47314" y="157479"/>
            <a:ext cx="6897370" cy="650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HY견고딕"/>
                <a:cs typeface="HY견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4963" y="3297935"/>
            <a:ext cx="10317480" cy="3051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1140440" y="6419409"/>
            <a:ext cx="17335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5.xml"  /><Relationship Id="rId2" Type="http://schemas.openxmlformats.org/officeDocument/2006/relationships/image" Target="../media/image1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5.xml"  /><Relationship Id="rId2" Type="http://schemas.openxmlformats.org/officeDocument/2006/relationships/image" Target="../media/image1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5.xml"  /><Relationship Id="rId2" Type="http://schemas.openxmlformats.org/officeDocument/2006/relationships/image" Target="../media/image1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5.xml"  /><Relationship Id="rId2" Type="http://schemas.openxmlformats.org/officeDocument/2006/relationships/image" Target="../media/image1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47314" y="157479"/>
            <a:ext cx="6156325" cy="650240"/>
          </a:xfrm>
          <a:prstGeom prst="rect"/>
          <a:ln w="3555">
            <a:solidFill>
              <a:srgbClr val="000000"/>
            </a:solidFill>
          </a:ln>
        </p:spPr>
        <p:txBody>
          <a:bodyPr wrap="square" lIns="0" tIns="166370" rIns="0" bIns="0" rtlCol="0" vert="horz">
            <a:spAutoFit/>
          </a:bodyPr>
          <a:lstStyle/>
          <a:p>
            <a:pPr marL="499745">
              <a:lnSpc>
                <a:spcPct val="100000"/>
              </a:lnSpc>
              <a:spcBef>
                <a:spcPts val="1310"/>
              </a:spcBef>
            </a:pPr>
            <a:r>
              <a:rPr dirty="0"/>
              <a:t>GLS를</a:t>
            </a:r>
            <a:r>
              <a:rPr dirty="0" spc="-15"/>
              <a:t> </a:t>
            </a:r>
            <a:r>
              <a:rPr dirty="0"/>
              <a:t>통한</a:t>
            </a:r>
            <a:r>
              <a:rPr dirty="0" spc="-20"/>
              <a:t> </a:t>
            </a:r>
            <a:r>
              <a:rPr dirty="0"/>
              <a:t>학위논문</a:t>
            </a:r>
            <a:r>
              <a:rPr dirty="0" spc="-10"/>
              <a:t> </a:t>
            </a:r>
            <a:r>
              <a:rPr dirty="0"/>
              <a:t>지도</a:t>
            </a:r>
            <a:r>
              <a:rPr dirty="0" spc="-10"/>
              <a:t> </a:t>
            </a:r>
            <a:r>
              <a:rPr dirty="0"/>
              <a:t>신청</a:t>
            </a:r>
            <a:r>
              <a:rPr dirty="0" spc="-20"/>
              <a:t> </a:t>
            </a:r>
            <a:r>
              <a:rPr dirty="0" spc="-25"/>
              <a:t>안내</a:t>
            </a:r>
          </a:p>
        </p:txBody>
      </p:sp>
      <p:sp>
        <p:nvSpPr>
          <p:cNvPr id="3" name="object 3" descr=""/>
          <p:cNvSpPr/>
          <p:nvPr/>
        </p:nvSpPr>
        <p:spPr>
          <a:xfrm>
            <a:off x="1088136" y="996696"/>
            <a:ext cx="2627630" cy="321945"/>
          </a:xfrm>
          <a:custGeom>
            <a:avLst/>
            <a:gdLst/>
            <a:ahLst/>
            <a:cxnLst/>
            <a:rect l="l" t="t" r="r" b="b"/>
            <a:pathLst>
              <a:path w="2627629" h="321944">
                <a:moveTo>
                  <a:pt x="2627376" y="0"/>
                </a:moveTo>
                <a:lnTo>
                  <a:pt x="0" y="0"/>
                </a:lnTo>
                <a:lnTo>
                  <a:pt x="0" y="321563"/>
                </a:lnTo>
                <a:lnTo>
                  <a:pt x="2627376" y="321563"/>
                </a:lnTo>
                <a:lnTo>
                  <a:pt x="26273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17447" y="990600"/>
          <a:ext cx="10233025" cy="2178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6370"/>
                <a:gridCol w="2627630"/>
                <a:gridCol w="7439025"/>
              </a:tblGrid>
              <a:tr h="180975">
                <a:tc>
                  <a:txBody>
                    <a:bodyPr vert="horz" lIns="0" tIns="0" rIns="0" bIns="0" anchor="t" anchorCtr="0"/>
                    <a:lstStyle/>
                    <a:p>
                      <a:pPr lvl="0">
                        <a:lnSpc>
                          <a:spcPct val="100000"/>
                        </a:lnSpc>
                        <a:defRPr/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41709c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 vert="horz" lIns="0" tIns="20320" rIns="0" bIns="0" anchor="t" anchorCtr="0"/>
                    <a:lstStyle/>
                    <a:p>
                      <a:pPr marL="189230" lvl="0">
                        <a:lnSpc>
                          <a:spcPct val="100000"/>
                        </a:lnSpc>
                        <a:spcBef>
                          <a:spcPts val="160"/>
                        </a:spcBef>
                        <a:defRPr/>
                      </a:pPr>
                      <a:r>
                        <a:rPr sz="1600" b="1">
                          <a:latin typeface="맑은 고딕"/>
                          <a:cs typeface="맑은 고딕"/>
                        </a:rPr>
                        <a:t>논문</a:t>
                      </a:r>
                      <a:r>
                        <a:rPr sz="1600" b="1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b="1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sz="1600" b="1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b="1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sz="1600" b="1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b="1" spc="-25">
                          <a:latin typeface="맑은 고딕"/>
                          <a:cs typeface="맑은 고딕"/>
                        </a:rPr>
                        <a:t>원칙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41709c"/>
                      </a:solidFill>
                      <a:prstDash val="solid"/>
                    </a:lnL>
                    <a:lnR w="12700">
                      <a:solidFill>
                        <a:srgbClr val="41709c"/>
                      </a:solidFill>
                      <a:prstDash val="solid"/>
                    </a:lnR>
                    <a:lnT w="12700">
                      <a:solidFill>
                        <a:srgbClr val="41709c"/>
                      </a:solidFill>
                      <a:prstDash val="solid"/>
                    </a:lnT>
                    <a:lnB w="12700">
                      <a:solidFill>
                        <a:srgbClr val="41709c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0" tIns="0" rIns="0" bIns="0" anchor="t" anchorCtr="0"/>
                    <a:lstStyle/>
                    <a:p>
                      <a:pPr lvl="0">
                        <a:lnSpc>
                          <a:spcPct val="100000"/>
                        </a:lnSpc>
                        <a:defRPr/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1709c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9700">
                <a:tc>
                  <a:txBody>
                    <a:bodyPr vert="horz" lIns="0" tIns="0" rIns="0" bIns="0" anchor="t" anchorCtr="0"/>
                    <a:lstStyle/>
                    <a:p>
                      <a:pPr lvl="0">
                        <a:lnSpc>
                          <a:spcPct val="100000"/>
                        </a:lnSpc>
                        <a:defRPr/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41709c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 marL="0" marR="0" marT="20320" marB="0">
                    <a:lnL w="12700">
                      <a:solidFill>
                        <a:srgbClr val="41709c"/>
                      </a:solidFill>
                      <a:prstDash val="solid"/>
                    </a:lnL>
                    <a:lnR w="12700">
                      <a:solidFill>
                        <a:srgbClr val="41709c"/>
                      </a:solidFill>
                      <a:prstDash val="solid"/>
                    </a:lnR>
                    <a:lnT w="12700">
                      <a:solidFill>
                        <a:srgbClr val="41709c"/>
                      </a:solidFill>
                      <a:prstDash val="solid"/>
                    </a:lnT>
                    <a:lnB w="12700">
                      <a:solidFill>
                        <a:srgbClr val="41709c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0" tIns="0" rIns="0" bIns="0" anchor="t" anchorCtr="0"/>
                    <a:lstStyle/>
                    <a:p>
                      <a:pPr lvl="0">
                        <a:lnSpc>
                          <a:spcPct val="100000"/>
                        </a:lnSpc>
                        <a:defRPr/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1709c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857375">
                <a:tc gridSpan="3">
                  <a:txBody>
                    <a:bodyPr vert="horz" lIns="0" tIns="77470" rIns="0" bIns="0" anchor="t" anchorCtr="0"/>
                    <a:lstStyle/>
                    <a:p>
                      <a:pPr marL="197485" lvl="0">
                        <a:lnSpc>
                          <a:spcPct val="100000"/>
                        </a:lnSpc>
                        <a:spcBef>
                          <a:spcPts val="610"/>
                        </a:spcBef>
                        <a:defRPr/>
                      </a:pPr>
                      <a:r>
                        <a:rPr sz="1600" spc="165">
                          <a:latin typeface="Segoe UI Symbol"/>
                          <a:cs typeface="Segoe UI Symbol"/>
                        </a:rPr>
                        <a:t>❐</a:t>
                      </a:r>
                      <a:r>
                        <a:rPr sz="1600" spc="75">
                          <a:latin typeface="Segoe UI Symbol"/>
                          <a:cs typeface="Segoe UI Symbol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학생</a:t>
                      </a:r>
                      <a:r>
                        <a:rPr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소속</a:t>
                      </a:r>
                      <a:r>
                        <a:rPr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학과의</a:t>
                      </a:r>
                      <a:r>
                        <a:rPr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전임교원이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학위논문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지도(이하</a:t>
                      </a:r>
                      <a:r>
                        <a:rPr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‘논문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지도’)를</a:t>
                      </a:r>
                      <a:r>
                        <a:rPr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담당함을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원칙으로</a:t>
                      </a:r>
                      <a:r>
                        <a:rPr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spc="-20">
                          <a:latin typeface="맑은 고딕"/>
                          <a:cs typeface="맑은 고딕"/>
                        </a:rPr>
                        <a:t>합니다.</a:t>
                      </a:r>
                      <a:endParaRPr sz="1600" spc="-20">
                        <a:latin typeface="맑은 고딕"/>
                        <a:cs typeface="맑은 고딕"/>
                      </a:endParaRPr>
                    </a:p>
                    <a:p>
                      <a:pPr lvl="0">
                        <a:lnSpc>
                          <a:spcPct val="100000"/>
                        </a:lnSpc>
                        <a:spcBef>
                          <a:spcPts val="215"/>
                        </a:spcBef>
                        <a:defRPr/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473709" marR="1951355" lvl="0" indent="-285115">
                        <a:lnSpc>
                          <a:spcPts val="1910"/>
                        </a:lnSpc>
                        <a:defRPr/>
                      </a:pPr>
                      <a:r>
                        <a:rPr sz="1600" spc="165">
                          <a:latin typeface="Segoe UI Symbol"/>
                          <a:cs typeface="Segoe UI Symbol"/>
                        </a:rPr>
                        <a:t>❐</a:t>
                      </a:r>
                      <a:r>
                        <a:rPr sz="1600" spc="85">
                          <a:latin typeface="Segoe UI Symbol"/>
                          <a:cs typeface="Segoe UI Symbol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단,</a:t>
                      </a:r>
                      <a:r>
                        <a:rPr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소속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학과에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해당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전공교수가</a:t>
                      </a:r>
                      <a:r>
                        <a:rPr sz="1600" spc="-1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없을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경우에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한하여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다음과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같은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자격을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갖춘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교원이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논문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지도를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담당할</a:t>
                      </a:r>
                      <a:r>
                        <a:rPr sz="1600" spc="-2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수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spc="-20">
                          <a:latin typeface="맑은 고딕"/>
                          <a:cs typeface="맑은 고딕"/>
                        </a:rPr>
                        <a:t>있습니다.</a:t>
                      </a:r>
                      <a:endParaRPr sz="1600" spc="-20">
                        <a:latin typeface="맑은 고딕"/>
                        <a:cs typeface="맑은 고딕"/>
                      </a:endParaRPr>
                    </a:p>
                    <a:p>
                      <a:pPr marL="616585" lvl="0">
                        <a:lnSpc>
                          <a:spcPts val="1854"/>
                        </a:lnSpc>
                        <a:defRPr/>
                      </a:pPr>
                      <a:r>
                        <a:rPr sz="1600">
                          <a:latin typeface="맑은 고딕"/>
                          <a:cs typeface="맑은 고딕"/>
                        </a:rPr>
                        <a:t>ⓛ</a:t>
                      </a:r>
                      <a:r>
                        <a:rPr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학생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소속</a:t>
                      </a:r>
                      <a:r>
                        <a:rPr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학과</a:t>
                      </a:r>
                      <a:r>
                        <a:rPr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또는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교내</a:t>
                      </a:r>
                      <a:r>
                        <a:rPr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타</a:t>
                      </a:r>
                      <a:r>
                        <a:rPr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학과의</a:t>
                      </a:r>
                      <a:r>
                        <a:rPr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lang="ko-KR" altLang="en-US" sz="1600" spc="-10">
                          <a:latin typeface="맑은 고딕"/>
                          <a:cs typeface="맑은 고딕"/>
                        </a:rPr>
                        <a:t>석좌교원</a:t>
                      </a:r>
                      <a:r>
                        <a:rPr lang="en-US" altLang="ko-KR" sz="1600" spc="-10">
                          <a:latin typeface="맑은 고딕"/>
                          <a:cs typeface="맑은 고딕"/>
                        </a:rPr>
                        <a:t>(</a:t>
                      </a:r>
                      <a:r>
                        <a:rPr lang="ko-KR" altLang="en-US" sz="1600" spc="-10">
                          <a:latin typeface="맑은 고딕"/>
                          <a:cs typeface="맑은 고딕"/>
                        </a:rPr>
                        <a:t>석좌교수</a:t>
                      </a:r>
                      <a:r>
                        <a:rPr lang="en-US" altLang="ko-KR" sz="1600" spc="-10">
                          <a:latin typeface="맑은 고딕"/>
                          <a:cs typeface="맑은 고딕"/>
                        </a:rPr>
                        <a:t>,</a:t>
                      </a:r>
                      <a:r>
                        <a:rPr lang="ko-KR" altLang="en-US" sz="1600" spc="-10">
                          <a:latin typeface="맑은 고딕"/>
                          <a:cs typeface="맑은 고딕"/>
                        </a:rPr>
                        <a:t> 특임교수</a:t>
                      </a:r>
                      <a:r>
                        <a:rPr lang="en-US" altLang="ko-KR" sz="1600" spc="-10">
                          <a:latin typeface="맑은 고딕"/>
                          <a:cs typeface="맑은 고딕"/>
                        </a:rPr>
                        <a:t>)</a:t>
                      </a:r>
                      <a:endParaRPr lang="en-US" altLang="ko-KR" sz="1600" spc="-10">
                        <a:latin typeface="맑은 고딕"/>
                        <a:cs typeface="맑은 고딕"/>
                      </a:endParaRPr>
                    </a:p>
                    <a:p>
                      <a:pPr marL="616585" lvl="0">
                        <a:lnSpc>
                          <a:spcPct val="100000"/>
                        </a:lnSpc>
                        <a:defRPr/>
                      </a:pPr>
                      <a:r>
                        <a:rPr sz="1600">
                          <a:latin typeface="맑은 고딕"/>
                          <a:cs typeface="맑은 고딕"/>
                        </a:rPr>
                        <a:t>②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교내</a:t>
                      </a:r>
                      <a:r>
                        <a:rPr sz="1600" spc="-2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타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학과의</a:t>
                      </a:r>
                      <a:r>
                        <a:rPr sz="1600" spc="-1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spc="-20">
                          <a:latin typeface="맑은 고딕"/>
                          <a:cs typeface="맑은 고딕"/>
                        </a:rPr>
                        <a:t>전임교원</a:t>
                      </a:r>
                      <a:endParaRPr sz="1600" spc="-20">
                        <a:latin typeface="맑은 고딕"/>
                        <a:cs typeface="맑은 고딕"/>
                      </a:endParaRPr>
                    </a:p>
                    <a:p>
                      <a:pPr marL="616585" lvl="0">
                        <a:lnSpc>
                          <a:spcPct val="100000"/>
                        </a:lnSpc>
                        <a:defRPr/>
                      </a:pPr>
                      <a:r>
                        <a:rPr sz="1600">
                          <a:latin typeface="맑은 고딕"/>
                          <a:cs typeface="맑은 고딕"/>
                        </a:rPr>
                        <a:t>③</a:t>
                      </a:r>
                      <a:r>
                        <a:rPr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타</a:t>
                      </a:r>
                      <a:r>
                        <a:rPr sz="1600" spc="-1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>
                          <a:latin typeface="맑은 고딕"/>
                          <a:cs typeface="맑은 고딕"/>
                        </a:rPr>
                        <a:t>대학교</a:t>
                      </a:r>
                      <a:r>
                        <a:rPr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600" spc="-20">
                          <a:latin typeface="맑은 고딕"/>
                          <a:cs typeface="맑은 고딕"/>
                        </a:rPr>
                        <a:t>전임교원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</a:txBody>
                  <a:tcPr marL="0" marR="0" marT="7747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object 5" descr=""/>
          <p:cNvSpPr/>
          <p:nvPr/>
        </p:nvSpPr>
        <p:spPr>
          <a:xfrm>
            <a:off x="1062227" y="3304032"/>
            <a:ext cx="2653665" cy="329565"/>
          </a:xfrm>
          <a:custGeom>
            <a:avLst/>
            <a:gdLst/>
            <a:ahLst/>
            <a:cxnLst/>
            <a:rect l="l" t="t" r="r" b="b"/>
            <a:pathLst>
              <a:path w="2653665" h="329564">
                <a:moveTo>
                  <a:pt x="2653284" y="0"/>
                </a:moveTo>
                <a:lnTo>
                  <a:pt x="0" y="0"/>
                </a:lnTo>
                <a:lnTo>
                  <a:pt x="0" y="329183"/>
                </a:lnTo>
                <a:lnTo>
                  <a:pt x="2653284" y="329183"/>
                </a:lnTo>
                <a:lnTo>
                  <a:pt x="26532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6" name="object 6" descr=""/>
          <p:cNvGraphicFramePr>
            <a:graphicFrameLocks noGrp="1"/>
          </p:cNvGraphicFramePr>
          <p:nvPr/>
        </p:nvGraphicFramePr>
        <p:xfrm>
          <a:off x="893063" y="3297935"/>
          <a:ext cx="10317480" cy="3051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465"/>
                <a:gridCol w="2653030"/>
                <a:gridCol w="7414259"/>
              </a:tblGrid>
              <a:tr h="188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2700">
                      <a:solidFill>
                        <a:srgbClr val="41709C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8415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dirty="0" sz="1600" b="1">
                          <a:latin typeface="맑은 고딕"/>
                          <a:cs typeface="맑은 고딕"/>
                        </a:rPr>
                        <a:t>논문</a:t>
                      </a:r>
                      <a:r>
                        <a:rPr dirty="0" sz="1600" spc="-3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b="1">
                          <a:latin typeface="맑은 고딕"/>
                          <a:cs typeface="맑은 고딕"/>
                        </a:rPr>
                        <a:t>지도</a:t>
                      </a:r>
                      <a:r>
                        <a:rPr dirty="0" sz="1600" spc="-4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b="1">
                          <a:latin typeface="맑은 고딕"/>
                          <a:cs typeface="맑은 고딕"/>
                        </a:rPr>
                        <a:t>신청/배정</a:t>
                      </a:r>
                      <a:r>
                        <a:rPr dirty="0" sz="1600" spc="-2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 b="1">
                          <a:latin typeface="맑은 고딕"/>
                          <a:cs typeface="맑은 고딕"/>
                        </a:rPr>
                        <a:t>방식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</a:txBody>
                  <a:tcPr marL="0" marR="0" marB="0" marT="41910">
                    <a:lnL w="12700">
                      <a:solidFill>
                        <a:srgbClr val="41709C"/>
                      </a:solidFill>
                      <a:prstDash val="solid"/>
                    </a:lnL>
                    <a:lnR w="12700">
                      <a:solidFill>
                        <a:srgbClr val="41709C"/>
                      </a:solidFill>
                      <a:prstDash val="solid"/>
                    </a:lnR>
                    <a:lnT w="12700">
                      <a:solidFill>
                        <a:srgbClr val="41709C"/>
                      </a:solidFill>
                      <a:prstDash val="solid"/>
                    </a:lnT>
                    <a:lnB w="12700">
                      <a:solidFill>
                        <a:srgbClr val="41709C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1709C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41709C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41910">
                    <a:lnL w="12700">
                      <a:solidFill>
                        <a:srgbClr val="41709C"/>
                      </a:solidFill>
                      <a:prstDash val="solid"/>
                    </a:lnL>
                    <a:lnR w="12700">
                      <a:solidFill>
                        <a:srgbClr val="41709C"/>
                      </a:solidFill>
                      <a:prstDash val="solid"/>
                    </a:lnR>
                    <a:lnT w="12700">
                      <a:solidFill>
                        <a:srgbClr val="41709C"/>
                      </a:solidFill>
                      <a:prstDash val="solid"/>
                    </a:lnT>
                    <a:lnB w="12700">
                      <a:solidFill>
                        <a:srgbClr val="41709C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1709C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722880">
                <a:tc gridSpan="3">
                  <a:txBody>
                    <a:bodyPr/>
                    <a:lstStyle/>
                    <a:p>
                      <a:pPr algn="r" marR="204470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dirty="0" sz="1600" spc="165">
                          <a:latin typeface="Segoe UI Symbol"/>
                          <a:cs typeface="Segoe UI Symbol"/>
                        </a:rPr>
                        <a:t>❐</a:t>
                      </a:r>
                      <a:r>
                        <a:rPr dirty="0" sz="1600" spc="80">
                          <a:latin typeface="Segoe UI Symbol"/>
                          <a:cs typeface="Segoe UI Symbol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시기(방식)에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따라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다음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2가지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유형(A/B)으로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구분하여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신청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방식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운영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 algn="r" marR="200406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1600">
                          <a:latin typeface="맑은 고딕"/>
                          <a:cs typeface="맑은 고딕"/>
                        </a:rPr>
                        <a:t>(학과마다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유형이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상이하므로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본인의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소속</a:t>
                      </a:r>
                      <a:r>
                        <a:rPr dirty="0" sz="1600" spc="-6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학과에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어느</a:t>
                      </a:r>
                      <a:r>
                        <a:rPr dirty="0" sz="1600" spc="-6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유형에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해당하는지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확인</a:t>
                      </a:r>
                      <a:r>
                        <a:rPr dirty="0" sz="1600" spc="-6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필요)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87960">
                        <a:lnSpc>
                          <a:spcPts val="1914"/>
                        </a:lnSpc>
                        <a:tabLst>
                          <a:tab pos="1261110" algn="l"/>
                        </a:tabLst>
                      </a:pPr>
                      <a:r>
                        <a:rPr dirty="0" sz="1600" spc="165">
                          <a:latin typeface="Segoe UI Symbol"/>
                          <a:cs typeface="Segoe UI Symbol"/>
                        </a:rPr>
                        <a:t>❐</a:t>
                      </a:r>
                      <a:r>
                        <a:rPr dirty="0" sz="1600" spc="110">
                          <a:latin typeface="Segoe UI Symbol"/>
                          <a:cs typeface="Segoe UI Symbol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A유형</a:t>
                      </a:r>
                      <a:r>
                        <a:rPr dirty="0" sz="1600" spc="-1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: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	지도교수를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논문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신청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이전에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배정하는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학과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(2~4page</a:t>
                      </a:r>
                      <a:r>
                        <a:rPr dirty="0" sz="1600" spc="-1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참조)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 marL="628015" indent="-154940">
                        <a:lnSpc>
                          <a:spcPts val="1914"/>
                        </a:lnSpc>
                        <a:buChar char="-"/>
                        <a:tabLst>
                          <a:tab pos="628015" algn="l"/>
                        </a:tabLst>
                      </a:pPr>
                      <a:r>
                        <a:rPr dirty="0" sz="1600">
                          <a:latin typeface="맑은 고딕"/>
                          <a:cs typeface="맑은 고딕"/>
                        </a:rPr>
                        <a:t>학위논문</a:t>
                      </a:r>
                      <a:r>
                        <a:rPr dirty="0"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사전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신청원을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작성하여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서명을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받고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GLS에서</a:t>
                      </a:r>
                      <a:r>
                        <a:rPr dirty="0"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논문지도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신청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 marL="628015" indent="-154940">
                        <a:lnSpc>
                          <a:spcPct val="100000"/>
                        </a:lnSpc>
                        <a:buChar char="-"/>
                        <a:tabLst>
                          <a:tab pos="628015" algn="l"/>
                        </a:tabLst>
                      </a:pPr>
                      <a:r>
                        <a:rPr dirty="0" sz="1600">
                          <a:latin typeface="맑은 고딕"/>
                          <a:cs typeface="맑은 고딕"/>
                        </a:rPr>
                        <a:t>학과에서는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사전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신청원과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연구계획서를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참고하여</a:t>
                      </a:r>
                      <a:r>
                        <a:rPr dirty="0" sz="1600" spc="-3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절차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진행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5"/>
                        </a:spcBef>
                        <a:buFont typeface=""/>
                        <a:buChar char="-"/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87960">
                        <a:lnSpc>
                          <a:spcPts val="1914"/>
                        </a:lnSpc>
                        <a:tabLst>
                          <a:tab pos="1247140" algn="l"/>
                        </a:tabLst>
                      </a:pPr>
                      <a:r>
                        <a:rPr dirty="0" sz="1600" spc="165">
                          <a:latin typeface="Segoe UI Symbol"/>
                          <a:cs typeface="Segoe UI Symbol"/>
                        </a:rPr>
                        <a:t>❐</a:t>
                      </a:r>
                      <a:r>
                        <a:rPr dirty="0" sz="1600" spc="105">
                          <a:latin typeface="Segoe UI Symbol"/>
                          <a:cs typeface="Segoe UI Symbol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B유형</a:t>
                      </a:r>
                      <a:r>
                        <a:rPr dirty="0" sz="1600" spc="-1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: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	논문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신청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이후에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지도교수를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배정하는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학과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(5page</a:t>
                      </a:r>
                      <a:r>
                        <a:rPr dirty="0" sz="1600" spc="-2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참조)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 marL="628015" indent="-154940">
                        <a:lnSpc>
                          <a:spcPts val="1914"/>
                        </a:lnSpc>
                        <a:buChar char="-"/>
                        <a:tabLst>
                          <a:tab pos="628015" algn="l"/>
                        </a:tabLst>
                      </a:pP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사전</a:t>
                      </a:r>
                      <a:r>
                        <a:rPr dirty="0" sz="1600" spc="-6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신청원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필요없이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연구계획서만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첨부하여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GLS에서</a:t>
                      </a:r>
                      <a:r>
                        <a:rPr dirty="0" sz="1600" spc="-3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논문지도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신청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  <a:p>
                      <a:pPr marL="628015" indent="-154940">
                        <a:lnSpc>
                          <a:spcPct val="100000"/>
                        </a:lnSpc>
                        <a:buChar char="-"/>
                        <a:tabLst>
                          <a:tab pos="628015" algn="l"/>
                        </a:tabLst>
                      </a:pPr>
                      <a:r>
                        <a:rPr dirty="0" sz="1600">
                          <a:latin typeface="맑은 고딕"/>
                          <a:cs typeface="맑은 고딕"/>
                        </a:rPr>
                        <a:t>학과에서는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학생의</a:t>
                      </a:r>
                      <a:r>
                        <a:rPr dirty="0" sz="1600" spc="-4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연구계획서에</a:t>
                      </a:r>
                      <a:r>
                        <a:rPr dirty="0" sz="1600" spc="-4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근거하여</a:t>
                      </a:r>
                      <a:r>
                        <a:rPr dirty="0" sz="1600" spc="-5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지도교수</a:t>
                      </a:r>
                      <a:r>
                        <a:rPr dirty="0" sz="1600" spc="-6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>
                          <a:latin typeface="맑은 고딕"/>
                          <a:cs typeface="맑은 고딕"/>
                        </a:rPr>
                        <a:t>배정</a:t>
                      </a:r>
                      <a:r>
                        <a:rPr dirty="0" sz="1600" spc="-5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600" spc="-25">
                          <a:latin typeface="맑은 고딕"/>
                          <a:cs typeface="맑은 고딕"/>
                        </a:rPr>
                        <a:t>진행</a:t>
                      </a:r>
                      <a:endParaRPr sz="1600">
                        <a:latin typeface="맑은 고딕"/>
                        <a:cs typeface="맑은 고딕"/>
                      </a:endParaRPr>
                    </a:p>
                  </a:txBody>
                  <a:tcPr marL="0" marR="0" marB="0" marT="7810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603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3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647314" y="157479"/>
            <a:ext cx="6156325" cy="1157605"/>
          </a:xfrm>
          <a:prstGeom prst="rect">
            <a:avLst/>
          </a:prstGeom>
          <a:ln w="3555">
            <a:solidFill>
              <a:srgbClr val="000000"/>
            </a:solidFill>
          </a:ln>
        </p:spPr>
        <p:txBody>
          <a:bodyPr wrap="square" lIns="0" tIns="151765" rIns="0" bIns="0" rtlCol="0" vert="horz">
            <a:spAutoFit/>
          </a:bodyPr>
          <a:lstStyle/>
          <a:p>
            <a:pPr marL="499745">
              <a:lnSpc>
                <a:spcPct val="100000"/>
              </a:lnSpc>
              <a:spcBef>
                <a:spcPts val="1195"/>
              </a:spcBef>
            </a:pPr>
            <a:r>
              <a:rPr dirty="0" sz="2400">
                <a:latin typeface="HY견고딕"/>
                <a:cs typeface="HY견고딕"/>
              </a:rPr>
              <a:t>GLS를</a:t>
            </a:r>
            <a:r>
              <a:rPr dirty="0" sz="2400" spc="-1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통한</a:t>
            </a:r>
            <a:r>
              <a:rPr dirty="0" sz="2400" spc="-2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학위논문</a:t>
            </a:r>
            <a:r>
              <a:rPr dirty="0" sz="2400" spc="-1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지도</a:t>
            </a:r>
            <a:r>
              <a:rPr dirty="0" sz="2400" spc="-1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신청</a:t>
            </a:r>
            <a:r>
              <a:rPr dirty="0" sz="2400" spc="-20">
                <a:latin typeface="HY견고딕"/>
                <a:cs typeface="HY견고딕"/>
              </a:rPr>
              <a:t> </a:t>
            </a:r>
            <a:r>
              <a:rPr dirty="0" sz="2400" spc="-25">
                <a:latin typeface="HY견고딕"/>
                <a:cs typeface="HY견고딕"/>
              </a:rPr>
              <a:t>안내</a:t>
            </a:r>
            <a:endParaRPr sz="2400">
              <a:latin typeface="HY견고딕"/>
              <a:cs typeface="HY견고딕"/>
            </a:endParaRPr>
          </a:p>
          <a:p>
            <a:pPr marL="464184">
              <a:lnSpc>
                <a:spcPct val="100000"/>
              </a:lnSpc>
              <a:spcBef>
                <a:spcPts val="1639"/>
              </a:spcBef>
            </a:pPr>
            <a:r>
              <a:rPr dirty="0" sz="2200">
                <a:latin typeface="HY견고딕"/>
                <a:cs typeface="HY견고딕"/>
              </a:rPr>
              <a:t>-</a:t>
            </a:r>
            <a:r>
              <a:rPr dirty="0" sz="2200" spc="-7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지도교수가</a:t>
            </a:r>
            <a:r>
              <a:rPr dirty="0" sz="2200" spc="-5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사전</a:t>
            </a:r>
            <a:r>
              <a:rPr dirty="0" sz="2200" spc="-5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배정되는</a:t>
            </a:r>
            <a:r>
              <a:rPr dirty="0" sz="2200" spc="-65">
                <a:latin typeface="HY견고딕"/>
                <a:cs typeface="HY견고딕"/>
              </a:rPr>
              <a:t> </a:t>
            </a:r>
            <a:r>
              <a:rPr dirty="0" sz="2200" spc="-10">
                <a:latin typeface="HY견고딕"/>
                <a:cs typeface="HY견고딕"/>
              </a:rPr>
              <a:t>학과(A유형)</a:t>
            </a:r>
            <a:endParaRPr sz="2200">
              <a:latin typeface="HY견고딕"/>
              <a:cs typeface="HY견고딕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1767839"/>
            <a:ext cx="11020326" cy="2755392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2696972" y="1812797"/>
            <a:ext cx="254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①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603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3</a:t>
            </a:fld>
          </a:p>
        </p:txBody>
      </p:sp>
      <p:sp>
        <p:nvSpPr>
          <p:cNvPr id="5" name="object 5" descr=""/>
          <p:cNvSpPr txBox="1"/>
          <p:nvPr/>
        </p:nvSpPr>
        <p:spPr>
          <a:xfrm>
            <a:off x="681329" y="4660138"/>
            <a:ext cx="9709150" cy="1065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맑은 고딕"/>
                <a:cs typeface="맑은 고딕"/>
              </a:rPr>
              <a:t>ⓛ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연구계획서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작성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: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양식을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다운받아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작성하고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파일찾기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버튼을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클릭하여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 spc="-25">
                <a:latin typeface="맑은 고딕"/>
                <a:cs typeface="맑은 고딕"/>
              </a:rPr>
              <a:t>업로드</a:t>
            </a:r>
            <a:endParaRPr sz="16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2435"/>
              </a:spcBef>
            </a:pPr>
            <a:r>
              <a:rPr dirty="0" sz="1600">
                <a:latin typeface="맑은 고딕"/>
                <a:cs typeface="맑은 고딕"/>
              </a:rPr>
              <a:t>②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지도교수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사전배정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신청원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: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양식을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다운로드받아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작성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 spc="-10">
                <a:latin typeface="맑은 고딕"/>
                <a:cs typeface="맑은 고딕"/>
              </a:rPr>
              <a:t>-</a:t>
            </a:r>
            <a:r>
              <a:rPr dirty="0" sz="1600">
                <a:latin typeface="맑은 고딕"/>
                <a:cs typeface="맑은 고딕"/>
              </a:rPr>
              <a:t>&gt;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본인/지도교수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서명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후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스캔하거나</a:t>
            </a:r>
            <a:r>
              <a:rPr dirty="0" sz="1600" spc="-2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사진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 spc="-25">
                <a:latin typeface="맑은 고딕"/>
                <a:cs typeface="맑은 고딕"/>
              </a:rPr>
              <a:t>촬영</a:t>
            </a:r>
            <a:endParaRPr sz="1600">
              <a:latin typeface="맑은 고딕"/>
              <a:cs typeface="맑은 고딕"/>
            </a:endParaRPr>
          </a:p>
          <a:p>
            <a:pPr marL="368935">
              <a:lnSpc>
                <a:spcPct val="100000"/>
              </a:lnSpc>
            </a:pPr>
            <a:r>
              <a:rPr dirty="0" sz="1600" spc="-10">
                <a:latin typeface="맑은 고딕"/>
                <a:cs typeface="맑은 고딕"/>
              </a:rPr>
              <a:t>-</a:t>
            </a:r>
            <a:r>
              <a:rPr dirty="0" sz="1600">
                <a:latin typeface="맑은 고딕"/>
                <a:cs typeface="맑은 고딕"/>
              </a:rPr>
              <a:t>&gt;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스캔/사진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파일을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파일찾기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버튼을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클릭하여</a:t>
            </a:r>
            <a:r>
              <a:rPr dirty="0" sz="1600" spc="-25">
                <a:latin typeface="맑은 고딕"/>
                <a:cs typeface="맑은 고딕"/>
              </a:rPr>
              <a:t> 업로드</a:t>
            </a:r>
            <a:endParaRPr sz="1600">
              <a:latin typeface="맑은 고딕"/>
              <a:cs typeface="맑은 고딕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0363327" y="2218182"/>
            <a:ext cx="254000" cy="582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①</a:t>
            </a:r>
            <a:endParaRPr sz="18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②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3570478" y="1828546"/>
            <a:ext cx="254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②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49655" y="1506474"/>
            <a:ext cx="591502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맑은 고딕"/>
                <a:cs typeface="맑은 고딕"/>
              </a:rPr>
              <a:t>[메뉴]</a:t>
            </a:r>
            <a:r>
              <a:rPr dirty="0" sz="1400" spc="-2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GLS</a:t>
            </a:r>
            <a:r>
              <a:rPr dirty="0" sz="1400" spc="-10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–</a:t>
            </a:r>
            <a:r>
              <a:rPr dirty="0" sz="1400" spc="-1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신청/자격관리</a:t>
            </a:r>
            <a:r>
              <a:rPr dirty="0" sz="1400" spc="-2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–</a:t>
            </a:r>
            <a:r>
              <a:rPr dirty="0" sz="1400" spc="-20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지도교수신청</a:t>
            </a:r>
            <a:r>
              <a:rPr dirty="0" sz="1400" spc="-2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–</a:t>
            </a:r>
            <a:r>
              <a:rPr dirty="0" sz="1400" spc="-15">
                <a:latin typeface="맑은 고딕"/>
                <a:cs typeface="맑은 고딕"/>
              </a:rPr>
              <a:t> </a:t>
            </a:r>
            <a:r>
              <a:rPr dirty="0" sz="1400" spc="-10">
                <a:latin typeface="맑은 고딕"/>
                <a:cs typeface="맑은 고딕"/>
              </a:rPr>
              <a:t>지도교수신청/배정결과조회</a:t>
            </a:r>
            <a:endParaRPr sz="1400">
              <a:latin typeface="맑은 고딕"/>
              <a:cs typeface="맑은 고딕"/>
            </a:endParaRPr>
          </a:p>
        </p:txBody>
      </p:sp>
    </p:spTree>
  </p:cSld>
  <p:clrMapOvr>
    <a:masterClrMapping/>
  </p:clrMapOvr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647314" y="157479"/>
            <a:ext cx="6156325" cy="1231265"/>
          </a:xfrm>
          <a:prstGeom prst="rect">
            <a:avLst/>
          </a:prstGeom>
          <a:ln w="3555">
            <a:solidFill>
              <a:srgbClr val="000000"/>
            </a:solidFill>
          </a:ln>
        </p:spPr>
        <p:txBody>
          <a:bodyPr wrap="square" lIns="0" tIns="188595" rIns="0" bIns="0" rtlCol="0" vert="horz">
            <a:spAutoFit/>
          </a:bodyPr>
          <a:lstStyle/>
          <a:p>
            <a:pPr marL="499745">
              <a:lnSpc>
                <a:spcPct val="100000"/>
              </a:lnSpc>
              <a:spcBef>
                <a:spcPts val="1485"/>
              </a:spcBef>
            </a:pPr>
            <a:r>
              <a:rPr dirty="0" sz="2400">
                <a:latin typeface="HY견고딕"/>
                <a:cs typeface="HY견고딕"/>
              </a:rPr>
              <a:t>GLS를</a:t>
            </a:r>
            <a:r>
              <a:rPr dirty="0" sz="2400" spc="-1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통한</a:t>
            </a:r>
            <a:r>
              <a:rPr dirty="0" sz="2400" spc="-1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학위논문</a:t>
            </a:r>
            <a:r>
              <a:rPr dirty="0" sz="2400" spc="-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지도</a:t>
            </a:r>
            <a:r>
              <a:rPr dirty="0" sz="2400" spc="-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신청</a:t>
            </a:r>
            <a:r>
              <a:rPr dirty="0" sz="2400" spc="-15">
                <a:latin typeface="HY견고딕"/>
                <a:cs typeface="HY견고딕"/>
              </a:rPr>
              <a:t> </a:t>
            </a:r>
            <a:r>
              <a:rPr dirty="0" sz="2400" spc="-25">
                <a:latin typeface="HY견고딕"/>
                <a:cs typeface="HY견고딕"/>
              </a:rPr>
              <a:t>안내</a:t>
            </a:r>
            <a:endParaRPr sz="2400">
              <a:latin typeface="HY견고딕"/>
              <a:cs typeface="HY견고딕"/>
            </a:endParaRPr>
          </a:p>
          <a:p>
            <a:pPr marL="464184">
              <a:lnSpc>
                <a:spcPct val="100000"/>
              </a:lnSpc>
              <a:spcBef>
                <a:spcPts val="1639"/>
              </a:spcBef>
            </a:pPr>
            <a:r>
              <a:rPr dirty="0" sz="2200">
                <a:latin typeface="HY견고딕"/>
                <a:cs typeface="HY견고딕"/>
              </a:rPr>
              <a:t>-</a:t>
            </a:r>
            <a:r>
              <a:rPr dirty="0" sz="2200" spc="-6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지도교수가</a:t>
            </a:r>
            <a:r>
              <a:rPr dirty="0" sz="2200" spc="-4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사전</a:t>
            </a:r>
            <a:r>
              <a:rPr dirty="0" sz="2200" spc="-4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배정되는</a:t>
            </a:r>
            <a:r>
              <a:rPr dirty="0" sz="2200" spc="-50">
                <a:latin typeface="HY견고딕"/>
                <a:cs typeface="HY견고딕"/>
              </a:rPr>
              <a:t> </a:t>
            </a:r>
            <a:r>
              <a:rPr dirty="0" sz="2200" spc="-10">
                <a:latin typeface="HY견고딕"/>
                <a:cs typeface="HY견고딕"/>
              </a:rPr>
              <a:t>학과(A유형)</a:t>
            </a:r>
            <a:endParaRPr sz="2200">
              <a:latin typeface="HY견고딕"/>
              <a:cs typeface="HY견고딕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1594103"/>
            <a:ext cx="11020326" cy="237591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81329" y="4207890"/>
            <a:ext cx="11212830" cy="2497710"/>
          </a:xfrm>
          <a:prstGeom prst="rect">
            <a:avLst/>
          </a:prstGeom>
        </p:spPr>
        <p:txBody>
          <a:bodyPr vert="horz" wrap="square" lIns="0" tIns="12065" rIns="0" bIns="0">
            <a:spAutoFit/>
          </a:bodyPr>
          <a:lstStyle/>
          <a:p>
            <a:pPr marL="12700" lvl="0">
              <a:lnSpc>
                <a:spcPct val="100000"/>
              </a:lnSpc>
              <a:spcBef>
                <a:spcPts val="95"/>
              </a:spcBef>
              <a:tabLst>
                <a:tab pos="1765300" algn="l"/>
              </a:tabLst>
              <a:defRPr/>
            </a:pPr>
            <a:r>
              <a:rPr sz="1600">
                <a:latin typeface="맑은 고딕"/>
                <a:cs typeface="맑은 고딕"/>
              </a:rPr>
              <a:t>③</a:t>
            </a:r>
            <a:r>
              <a:rPr sz="1600" spc="-4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지도교수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입력:</a:t>
            </a:r>
            <a:r>
              <a:rPr sz="1600">
                <a:latin typeface="맑은 고딕"/>
                <a:cs typeface="맑은 고딕"/>
              </a:rPr>
              <a:t>	지도교수</a:t>
            </a:r>
            <a:r>
              <a:rPr sz="1600" spc="-6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교내/교외</a:t>
            </a:r>
            <a:r>
              <a:rPr sz="1600" spc="-50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선택</a:t>
            </a:r>
            <a:endParaRPr sz="1600" spc="-25">
              <a:latin typeface="맑은 고딕"/>
              <a:cs typeface="맑은 고딕"/>
            </a:endParaRPr>
          </a:p>
          <a:p>
            <a:pPr marL="429259" lvl="0" indent="-273685">
              <a:lnSpc>
                <a:spcPts val="1914"/>
              </a:lnSpc>
              <a:spcBef>
                <a:spcPts val="1270"/>
              </a:spcBef>
              <a:buFont typeface="Segoe UI Symbol"/>
              <a:buChar char="❍"/>
              <a:tabLst>
                <a:tab pos="429259" algn="l"/>
              </a:tabLst>
              <a:defRPr/>
            </a:pPr>
            <a:r>
              <a:rPr sz="1600">
                <a:latin typeface="맑은 고딕"/>
                <a:cs typeface="맑은 고딕"/>
              </a:rPr>
              <a:t>교내</a:t>
            </a:r>
            <a:r>
              <a:rPr sz="1600" spc="-4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지도교수</a:t>
            </a:r>
            <a:r>
              <a:rPr sz="1600" spc="-1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: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이름</a:t>
            </a:r>
            <a:r>
              <a:rPr sz="1600" spc="-4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입력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후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엔터(또는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돋보기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클릭)</a:t>
            </a:r>
            <a:endParaRPr sz="1600" spc="-25">
              <a:latin typeface="맑은 고딕"/>
              <a:cs typeface="맑은 고딕"/>
            </a:endParaRPr>
          </a:p>
          <a:p>
            <a:pPr marL="523875" lvl="1" indent="-154940">
              <a:lnSpc>
                <a:spcPts val="1914"/>
              </a:lnSpc>
              <a:buChar char="-"/>
              <a:tabLst>
                <a:tab pos="523875" algn="l"/>
                <a:tab pos="2914015" algn="l"/>
              </a:tabLst>
              <a:defRPr/>
            </a:pPr>
            <a:r>
              <a:rPr sz="1600">
                <a:latin typeface="맑은 고딕"/>
                <a:cs typeface="맑은 고딕"/>
              </a:rPr>
              <a:t>해당하는</a:t>
            </a:r>
            <a:r>
              <a:rPr sz="1600" spc="-2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교원</a:t>
            </a:r>
            <a:r>
              <a:rPr sz="1600" spc="-4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찾아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클릭</a:t>
            </a:r>
            <a:r>
              <a:rPr sz="1600">
                <a:latin typeface="맑은 고딕"/>
                <a:cs typeface="맑은 고딕"/>
              </a:rPr>
              <a:t>	/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동명이인</a:t>
            </a:r>
            <a:r>
              <a:rPr sz="1600" spc="-2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유의: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소속,</a:t>
            </a:r>
            <a:r>
              <a:rPr sz="1600" spc="-2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직종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등을</a:t>
            </a:r>
            <a:r>
              <a:rPr sz="1600" spc="-2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반드시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확인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후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선택</a:t>
            </a:r>
            <a:endParaRPr sz="1600" spc="-25">
              <a:latin typeface="맑은 고딕"/>
              <a:cs typeface="맑은 고딕"/>
            </a:endParaRPr>
          </a:p>
          <a:p>
            <a:pPr marL="429259" lvl="0" indent="-273685">
              <a:lnSpc>
                <a:spcPts val="1914"/>
              </a:lnSpc>
              <a:spcBef>
                <a:spcPts val="1095"/>
              </a:spcBef>
              <a:buFont typeface="Segoe UI Symbol"/>
              <a:buChar char="❍"/>
              <a:tabLst>
                <a:tab pos="429259" algn="l"/>
              </a:tabLst>
              <a:defRPr/>
            </a:pPr>
            <a:r>
              <a:rPr sz="1600">
                <a:latin typeface="맑은 고딕"/>
                <a:cs typeface="맑은 고딕"/>
              </a:rPr>
              <a:t>교외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지도교수</a:t>
            </a:r>
            <a:r>
              <a:rPr sz="1600" spc="-1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: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이름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입력</a:t>
            </a:r>
            <a:r>
              <a:rPr sz="1600" spc="-2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(엔터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필요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없음)</a:t>
            </a:r>
            <a:endParaRPr sz="1600" spc="-25">
              <a:latin typeface="맑은 고딕"/>
              <a:cs typeface="맑은 고딕"/>
            </a:endParaRPr>
          </a:p>
          <a:p>
            <a:pPr marL="523240" marR="1490345" lvl="1" indent="-154940">
              <a:lnSpc>
                <a:spcPts val="1920"/>
              </a:lnSpc>
              <a:spcBef>
                <a:spcPts val="60"/>
              </a:spcBef>
              <a:buChar char="-"/>
              <a:tabLst>
                <a:tab pos="583565" algn="l"/>
              </a:tabLst>
              <a:defRPr/>
            </a:pPr>
            <a:r>
              <a:rPr lang="ko-KR" altLang="en-US" sz="1600" u="sng">
                <a:latin typeface="맑은 고딕"/>
                <a:cs typeface="맑은 고딕"/>
              </a:rPr>
              <a:t>교외 지도교수는 학칙시행세칙에 명시된 석좌교원 또는 타대학교 전임교원으로 한정</a:t>
            </a:r>
            <a:r>
              <a:rPr lang="ko-KR" altLang="en-US" sz="1600">
                <a:latin typeface="맑은 고딕"/>
                <a:cs typeface="맑은 고딕"/>
              </a:rPr>
              <a:t>하며, 이 경우 반드시 소속 학과 전임교원을 포함한 복수 지도교수 체제로만 신청할 수 있습니다. </a:t>
            </a:r>
            <a:r>
              <a:rPr lang="en-US" altLang="ko-KR" sz="1600">
                <a:latin typeface="맑은 고딕"/>
                <a:cs typeface="맑은 고딕"/>
              </a:rPr>
              <a:t>(</a:t>
            </a:r>
            <a:r>
              <a:rPr lang="ko-KR" altLang="en-US" sz="1600">
                <a:latin typeface="맑은 고딕"/>
                <a:cs typeface="맑은 고딕"/>
              </a:rPr>
              <a:t>명예교원은 퇴직일로부터 </a:t>
            </a:r>
            <a:r>
              <a:rPr lang="en-US" altLang="ko-KR" sz="1600">
                <a:latin typeface="맑은 고딕"/>
                <a:cs typeface="맑은 고딕"/>
              </a:rPr>
              <a:t>1</a:t>
            </a:r>
            <a:r>
              <a:rPr lang="ko-KR" altLang="en-US" sz="1600">
                <a:latin typeface="맑은 고딕"/>
                <a:cs typeface="맑은 고딕"/>
              </a:rPr>
              <a:t>개학기 이내의 기간동안만 복수지도교수로 가능</a:t>
            </a:r>
            <a:r>
              <a:rPr lang="en-US" altLang="ko-KR" sz="1600">
                <a:latin typeface="맑은 고딕"/>
                <a:cs typeface="맑은 고딕"/>
              </a:rPr>
              <a:t>)</a:t>
            </a:r>
            <a:endParaRPr lang="en-US" altLang="ko-KR" sz="1600">
              <a:latin typeface="맑은 고딕"/>
              <a:cs typeface="맑은 고딕"/>
            </a:endParaRPr>
          </a:p>
          <a:p>
            <a:pPr marL="523875" lvl="1" indent="-154940">
              <a:lnSpc>
                <a:spcPts val="1854"/>
              </a:lnSpc>
              <a:buChar char="-"/>
              <a:tabLst>
                <a:tab pos="523875" algn="l"/>
              </a:tabLst>
              <a:defRPr/>
            </a:pPr>
            <a:r>
              <a:rPr sz="1600">
                <a:latin typeface="맑은 고딕"/>
                <a:cs typeface="맑은 고딕"/>
              </a:rPr>
              <a:t>논문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지도를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담당할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수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있음을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입증할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수</a:t>
            </a:r>
            <a:r>
              <a:rPr sz="1600" spc="-3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있는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자료</a:t>
            </a:r>
            <a:r>
              <a:rPr sz="1600" spc="-2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중</a:t>
            </a:r>
            <a:r>
              <a:rPr sz="1600" spc="-3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하나를</a:t>
            </a:r>
            <a:r>
              <a:rPr sz="1600" spc="-20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업로드</a:t>
            </a:r>
            <a:endParaRPr sz="1600" spc="-25">
              <a:latin typeface="맑은 고딕"/>
              <a:cs typeface="맑은 고딕"/>
            </a:endParaRPr>
          </a:p>
          <a:p>
            <a:pPr marL="583565" lvl="0">
              <a:lnSpc>
                <a:spcPct val="100000"/>
              </a:lnSpc>
              <a:defRPr/>
            </a:pPr>
            <a:r>
              <a:rPr sz="1600">
                <a:latin typeface="맑은 고딕"/>
                <a:cs typeface="맑은 고딕"/>
              </a:rPr>
              <a:t>(해당</a:t>
            </a:r>
            <a:r>
              <a:rPr sz="1600" spc="-6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대학(기관)</a:t>
            </a:r>
            <a:r>
              <a:rPr sz="1600" spc="-4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홈페이지</a:t>
            </a:r>
            <a:r>
              <a:rPr sz="1600" spc="-5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캡처,</a:t>
            </a:r>
            <a:r>
              <a:rPr sz="1600" spc="-6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연구실적</a:t>
            </a:r>
            <a:r>
              <a:rPr sz="1600" spc="-4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목록/이력서,</a:t>
            </a:r>
            <a:r>
              <a:rPr sz="1600" spc="-5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재직증명서,</a:t>
            </a:r>
            <a:r>
              <a:rPr sz="1600" spc="-4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기타</a:t>
            </a:r>
            <a:r>
              <a:rPr sz="1600" spc="-50">
                <a:latin typeface="맑은 고딕"/>
                <a:cs typeface="맑은 고딕"/>
              </a:rPr>
              <a:t> </a:t>
            </a:r>
            <a:r>
              <a:rPr sz="1600" spc="-10">
                <a:latin typeface="맑은 고딕"/>
                <a:cs typeface="맑은 고딕"/>
              </a:rPr>
              <a:t>연구실적/재직사실</a:t>
            </a:r>
            <a:r>
              <a:rPr sz="1600" spc="-4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확인</a:t>
            </a:r>
            <a:r>
              <a:rPr sz="1600" spc="-5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가능</a:t>
            </a:r>
            <a:r>
              <a:rPr sz="1600" spc="-65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자료</a:t>
            </a:r>
            <a:r>
              <a:rPr sz="1600" spc="-50">
                <a:latin typeface="맑은 고딕"/>
                <a:cs typeface="맑은 고딕"/>
              </a:rPr>
              <a:t> </a:t>
            </a:r>
            <a:r>
              <a:rPr sz="1600">
                <a:latin typeface="맑은 고딕"/>
                <a:cs typeface="맑은 고딕"/>
              </a:rPr>
              <a:t>중</a:t>
            </a:r>
            <a:r>
              <a:rPr sz="1600" spc="-65">
                <a:latin typeface="맑은 고딕"/>
                <a:cs typeface="맑은 고딕"/>
              </a:rPr>
              <a:t> </a:t>
            </a:r>
            <a:r>
              <a:rPr sz="1600" spc="-25">
                <a:latin typeface="맑은 고딕"/>
                <a:cs typeface="맑은 고딕"/>
              </a:rPr>
              <a:t>하나)</a:t>
            </a:r>
            <a:endParaRPr sz="1600">
              <a:latin typeface="맑은 고딕"/>
              <a:cs typeface="맑은 고딕"/>
            </a:endParaRPr>
          </a:p>
        </p:txBody>
      </p:sp>
      <p:sp>
        <p:nvSpPr>
          <p:cNvPr id="6" name="object 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603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3</a:t>
            </a:fld>
          </a:p>
        </p:txBody>
      </p:sp>
      <p:sp>
        <p:nvSpPr>
          <p:cNvPr id="5" name="object 5" descr=""/>
          <p:cNvSpPr txBox="1"/>
          <p:nvPr/>
        </p:nvSpPr>
        <p:spPr>
          <a:xfrm>
            <a:off x="430479" y="2352294"/>
            <a:ext cx="254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③</a:t>
            </a:r>
            <a:endParaRPr sz="1800">
              <a:latin typeface="맑은 고딕"/>
              <a:cs typeface="맑은 고딕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647314" y="157479"/>
            <a:ext cx="6958330" cy="1157605"/>
          </a:xfrm>
          <a:prstGeom prst="rect">
            <a:avLst/>
          </a:prstGeom>
          <a:ln w="3555">
            <a:solidFill>
              <a:srgbClr val="000000"/>
            </a:solidFill>
          </a:ln>
        </p:spPr>
        <p:txBody>
          <a:bodyPr wrap="square" lIns="0" tIns="1517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dirty="0" sz="2400">
                <a:latin typeface="HY견고딕"/>
                <a:cs typeface="HY견고딕"/>
              </a:rPr>
              <a:t>GLS를</a:t>
            </a:r>
            <a:r>
              <a:rPr dirty="0" sz="2400" spc="-1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통한</a:t>
            </a:r>
            <a:r>
              <a:rPr dirty="0" sz="2400" spc="-2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학위논문</a:t>
            </a:r>
            <a:r>
              <a:rPr dirty="0" sz="2400" spc="-1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지도</a:t>
            </a:r>
            <a:r>
              <a:rPr dirty="0" sz="2400" spc="-1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신청</a:t>
            </a:r>
            <a:r>
              <a:rPr dirty="0" sz="2400" spc="-20">
                <a:latin typeface="HY견고딕"/>
                <a:cs typeface="HY견고딕"/>
              </a:rPr>
              <a:t> </a:t>
            </a:r>
            <a:r>
              <a:rPr dirty="0" sz="2400" spc="-25">
                <a:latin typeface="HY견고딕"/>
                <a:cs typeface="HY견고딕"/>
              </a:rPr>
              <a:t>안내</a:t>
            </a:r>
            <a:endParaRPr sz="2400">
              <a:latin typeface="HY견고딕"/>
              <a:cs typeface="HY견고딕"/>
            </a:endParaRPr>
          </a:p>
          <a:p>
            <a:pPr algn="ctr">
              <a:lnSpc>
                <a:spcPct val="100000"/>
              </a:lnSpc>
              <a:spcBef>
                <a:spcPts val="1639"/>
              </a:spcBef>
            </a:pPr>
            <a:r>
              <a:rPr dirty="0" sz="2200">
                <a:latin typeface="HY견고딕"/>
                <a:cs typeface="HY견고딕"/>
              </a:rPr>
              <a:t>-</a:t>
            </a:r>
            <a:r>
              <a:rPr dirty="0" sz="2200" spc="-7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지도교수가</a:t>
            </a:r>
            <a:r>
              <a:rPr dirty="0" sz="2200" spc="-5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사전</a:t>
            </a:r>
            <a:r>
              <a:rPr dirty="0" sz="2200" spc="-5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배정되는</a:t>
            </a:r>
            <a:r>
              <a:rPr dirty="0" sz="2200" spc="-6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학과의</a:t>
            </a:r>
            <a:r>
              <a:rPr dirty="0" sz="2200" spc="-50">
                <a:latin typeface="HY견고딕"/>
                <a:cs typeface="HY견고딕"/>
              </a:rPr>
              <a:t> </a:t>
            </a:r>
            <a:r>
              <a:rPr dirty="0" sz="2200" spc="-10">
                <a:latin typeface="HY견고딕"/>
                <a:cs typeface="HY견고딕"/>
              </a:rPr>
              <a:t>경우(A유형)</a:t>
            </a:r>
            <a:endParaRPr sz="2200">
              <a:latin typeface="HY견고딕"/>
              <a:cs typeface="HY견고딕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1594103"/>
            <a:ext cx="11020326" cy="2755392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681329" y="4660138"/>
            <a:ext cx="6544945" cy="13868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800">
                <a:latin typeface="맑은 고딕"/>
                <a:cs typeface="맑은 고딕"/>
              </a:rPr>
              <a:t>➃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입력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및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업로드를</a:t>
            </a:r>
            <a:r>
              <a:rPr dirty="0" sz="1600" spc="-2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모두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마친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후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</a:t>
            </a:r>
            <a:r>
              <a:rPr dirty="0" sz="1600" spc="-2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버튼을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눌러야</a:t>
            </a:r>
            <a:r>
              <a:rPr dirty="0" sz="1600" spc="-2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신청이</a:t>
            </a:r>
            <a:r>
              <a:rPr dirty="0" sz="1600" spc="-25">
                <a:latin typeface="맑은 고딕"/>
                <a:cs typeface="맑은 고딕"/>
              </a:rPr>
              <a:t> 완료됨</a:t>
            </a:r>
            <a:endParaRPr sz="1600">
              <a:latin typeface="맑은 고딕"/>
              <a:cs typeface="맑은 고딕"/>
            </a:endParaRPr>
          </a:p>
          <a:p>
            <a:pPr marL="225425">
              <a:lnSpc>
                <a:spcPct val="100000"/>
              </a:lnSpc>
            </a:pPr>
            <a:r>
              <a:rPr dirty="0" sz="1600">
                <a:latin typeface="맑은 고딕"/>
                <a:cs typeface="맑은 고딕"/>
              </a:rPr>
              <a:t>-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학과에서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승인하기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전에는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취소</a:t>
            </a:r>
            <a:r>
              <a:rPr dirty="0" sz="1600" spc="-25">
                <a:latin typeface="맑은 고딕"/>
                <a:cs typeface="맑은 고딕"/>
              </a:rPr>
              <a:t> 가능</a:t>
            </a:r>
            <a:endParaRPr sz="16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6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</a:pPr>
            <a:r>
              <a:rPr dirty="0" sz="1600">
                <a:latin typeface="맑은 고딕"/>
                <a:cs typeface="맑은 고딕"/>
              </a:rPr>
              <a:t>⑤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지도교수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배정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결과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: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학과에서</a:t>
            </a:r>
            <a:r>
              <a:rPr dirty="0" sz="1600" spc="-1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승인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조치를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완료한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뒤부터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확인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 spc="-25">
                <a:latin typeface="맑은 고딕"/>
                <a:cs typeface="맑은 고딕"/>
              </a:rPr>
              <a:t>가능</a:t>
            </a:r>
            <a:endParaRPr sz="1600">
              <a:latin typeface="맑은 고딕"/>
              <a:cs typeface="맑은 고딕"/>
            </a:endParaRPr>
          </a:p>
          <a:p>
            <a:pPr marL="368935">
              <a:lnSpc>
                <a:spcPct val="100000"/>
              </a:lnSpc>
            </a:pPr>
            <a:r>
              <a:rPr dirty="0" sz="1600">
                <a:latin typeface="맑은 고딕"/>
                <a:cs typeface="맑은 고딕"/>
              </a:rPr>
              <a:t>(학과</a:t>
            </a:r>
            <a:r>
              <a:rPr dirty="0" sz="1600" spc="-6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승인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이전에는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공란으로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 spc="-20">
                <a:latin typeface="맑은 고딕"/>
                <a:cs typeface="맑은 고딕"/>
              </a:rPr>
              <a:t>나타남)</a:t>
            </a:r>
            <a:endParaRPr sz="1600">
              <a:latin typeface="맑은 고딕"/>
              <a:cs typeface="맑은 고딕"/>
            </a:endParaRPr>
          </a:p>
        </p:txBody>
      </p:sp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603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dirty="0" spc="-50"/>
              <a:t>3</a:t>
            </a:fld>
          </a:p>
        </p:txBody>
      </p:sp>
      <p:sp>
        <p:nvSpPr>
          <p:cNvPr id="5" name="object 5" descr=""/>
          <p:cNvSpPr txBox="1"/>
          <p:nvPr/>
        </p:nvSpPr>
        <p:spPr>
          <a:xfrm>
            <a:off x="10580878" y="1409191"/>
            <a:ext cx="254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50">
                <a:solidFill>
                  <a:srgbClr val="FF0000"/>
                </a:solidFill>
                <a:latin typeface="맑은 고딕"/>
                <a:cs typeface="맑은 고딕"/>
              </a:rPr>
              <a:t>➃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360984" y="3666235"/>
            <a:ext cx="254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⑤</a:t>
            </a:r>
            <a:endParaRPr sz="1800">
              <a:latin typeface="맑은 고딕"/>
              <a:cs typeface="맑은 고딕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375407" y="157479"/>
            <a:ext cx="7853680" cy="1157605"/>
          </a:xfrm>
          <a:prstGeom prst="rect">
            <a:avLst/>
          </a:prstGeom>
          <a:ln w="3555">
            <a:solidFill>
              <a:srgbClr val="000000"/>
            </a:solidFill>
          </a:ln>
        </p:spPr>
        <p:txBody>
          <a:bodyPr wrap="square" lIns="0" tIns="151765" rIns="0" bIns="0" rtlCol="0" vert="horz">
            <a:spAutoFit/>
          </a:bodyPr>
          <a:lstStyle/>
          <a:p>
            <a:pPr algn="ctr" marL="635">
              <a:lnSpc>
                <a:spcPct val="100000"/>
              </a:lnSpc>
              <a:spcBef>
                <a:spcPts val="1195"/>
              </a:spcBef>
            </a:pPr>
            <a:r>
              <a:rPr dirty="0" sz="2400">
                <a:latin typeface="HY견고딕"/>
                <a:cs typeface="HY견고딕"/>
              </a:rPr>
              <a:t>GLS를</a:t>
            </a:r>
            <a:r>
              <a:rPr dirty="0" sz="2400" spc="-1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통한</a:t>
            </a:r>
            <a:r>
              <a:rPr dirty="0" sz="2400" spc="-2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학위논문</a:t>
            </a:r>
            <a:r>
              <a:rPr dirty="0" sz="2400" spc="-10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지도</a:t>
            </a:r>
            <a:r>
              <a:rPr dirty="0" sz="2400" spc="-5">
                <a:latin typeface="HY견고딕"/>
                <a:cs typeface="HY견고딕"/>
              </a:rPr>
              <a:t> </a:t>
            </a:r>
            <a:r>
              <a:rPr dirty="0" sz="2400">
                <a:latin typeface="HY견고딕"/>
                <a:cs typeface="HY견고딕"/>
              </a:rPr>
              <a:t>신청</a:t>
            </a:r>
            <a:r>
              <a:rPr dirty="0" sz="2400" spc="-20">
                <a:latin typeface="HY견고딕"/>
                <a:cs typeface="HY견고딕"/>
              </a:rPr>
              <a:t> </a:t>
            </a:r>
            <a:r>
              <a:rPr dirty="0" sz="2400" spc="-25">
                <a:latin typeface="HY견고딕"/>
                <a:cs typeface="HY견고딕"/>
              </a:rPr>
              <a:t>안내</a:t>
            </a:r>
            <a:endParaRPr sz="2400">
              <a:latin typeface="HY견고딕"/>
              <a:cs typeface="HY견고딕"/>
            </a:endParaRPr>
          </a:p>
          <a:p>
            <a:pPr algn="ctr">
              <a:lnSpc>
                <a:spcPct val="100000"/>
              </a:lnSpc>
              <a:spcBef>
                <a:spcPts val="1639"/>
              </a:spcBef>
            </a:pPr>
            <a:r>
              <a:rPr dirty="0" sz="2200">
                <a:latin typeface="HY견고딕"/>
                <a:cs typeface="HY견고딕"/>
              </a:rPr>
              <a:t>-</a:t>
            </a:r>
            <a:r>
              <a:rPr dirty="0" sz="2200" spc="-6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지도</a:t>
            </a:r>
            <a:r>
              <a:rPr dirty="0" sz="2200" spc="-6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신청</a:t>
            </a:r>
            <a:r>
              <a:rPr dirty="0" sz="2200" spc="-4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후</a:t>
            </a:r>
            <a:r>
              <a:rPr dirty="0" sz="2200" spc="-7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학과에서</a:t>
            </a:r>
            <a:r>
              <a:rPr dirty="0" sz="2200" spc="-45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지도교수를</a:t>
            </a:r>
            <a:r>
              <a:rPr dirty="0" sz="2200" spc="-50">
                <a:latin typeface="HY견고딕"/>
                <a:cs typeface="HY견고딕"/>
              </a:rPr>
              <a:t> </a:t>
            </a:r>
            <a:r>
              <a:rPr dirty="0" sz="2200">
                <a:latin typeface="HY견고딕"/>
                <a:cs typeface="HY견고딕"/>
              </a:rPr>
              <a:t>배정하는</a:t>
            </a:r>
            <a:r>
              <a:rPr dirty="0" sz="2200" spc="-45">
                <a:latin typeface="HY견고딕"/>
                <a:cs typeface="HY견고딕"/>
              </a:rPr>
              <a:t> </a:t>
            </a:r>
            <a:r>
              <a:rPr dirty="0" sz="2200" spc="-10">
                <a:latin typeface="HY견고딕"/>
                <a:cs typeface="HY견고딕"/>
              </a:rPr>
              <a:t>학과(B유형)</a:t>
            </a:r>
            <a:endParaRPr sz="2200">
              <a:latin typeface="HY견고딕"/>
              <a:cs typeface="HY견고딕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11165840" y="6432905"/>
            <a:ext cx="1098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0">
                <a:solidFill>
                  <a:srgbClr val="888888"/>
                </a:solidFill>
                <a:latin typeface="맑은 고딕"/>
                <a:cs typeface="맑은 고딕"/>
              </a:rPr>
              <a:t>5</a:t>
            </a:r>
            <a:endParaRPr sz="1200">
              <a:latin typeface="맑은 고딕"/>
              <a:cs typeface="맑은 고딕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1594103"/>
            <a:ext cx="11020326" cy="2755392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681024" y="4519625"/>
            <a:ext cx="7489825" cy="20212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맑은 고딕"/>
                <a:cs typeface="맑은 고딕"/>
              </a:rPr>
              <a:t>ⓛ</a:t>
            </a:r>
            <a:r>
              <a:rPr dirty="0" sz="1600" spc="-6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연구계획서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작성</a:t>
            </a:r>
            <a:r>
              <a:rPr dirty="0" sz="1600" spc="-6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:</a:t>
            </a:r>
            <a:r>
              <a:rPr dirty="0" sz="1600" spc="-6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양식을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다운받아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작성하고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파일찾기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버튼을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클릭하여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 spc="-25">
                <a:latin typeface="맑은 고딕"/>
                <a:cs typeface="맑은 고딕"/>
              </a:rPr>
              <a:t>업로드</a:t>
            </a:r>
            <a:endParaRPr sz="16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1450"/>
              </a:spcBef>
            </a:pPr>
            <a:r>
              <a:rPr dirty="0" sz="1600">
                <a:latin typeface="맑은 고딕"/>
                <a:cs typeface="맑은 고딕"/>
              </a:rPr>
              <a:t>②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정해진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지도교수가</a:t>
            </a:r>
            <a:r>
              <a:rPr dirty="0" sz="1600" spc="-2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없음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체크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(지도교수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사전배정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신청원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 spc="-20">
                <a:latin typeface="맑은 고딕"/>
                <a:cs typeface="맑은 고딕"/>
              </a:rPr>
              <a:t>불필요)</a:t>
            </a:r>
            <a:endParaRPr sz="16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1864"/>
              </a:spcBef>
            </a:pPr>
            <a:r>
              <a:rPr dirty="0" sz="1600">
                <a:latin typeface="맑은 고딕"/>
                <a:cs typeface="맑은 고딕"/>
              </a:rPr>
              <a:t>③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입력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및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업로드를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모두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마친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후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버튼을</a:t>
            </a:r>
            <a:r>
              <a:rPr dirty="0" sz="1600" spc="-2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눌러야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신청이</a:t>
            </a:r>
            <a:r>
              <a:rPr dirty="0" sz="1600" spc="-25">
                <a:latin typeface="맑은 고딕"/>
                <a:cs typeface="맑은 고딕"/>
              </a:rPr>
              <a:t> 완료됨</a:t>
            </a:r>
            <a:endParaRPr sz="1600">
              <a:latin typeface="맑은 고딕"/>
              <a:cs typeface="맑은 고딕"/>
            </a:endParaRPr>
          </a:p>
          <a:p>
            <a:pPr marL="297180">
              <a:lnSpc>
                <a:spcPct val="100000"/>
              </a:lnSpc>
            </a:pPr>
            <a:r>
              <a:rPr dirty="0" sz="1600">
                <a:latin typeface="맑은 고딕"/>
                <a:cs typeface="맑은 고딕"/>
              </a:rPr>
              <a:t>-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학과에서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승인하기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전에는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신청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취소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 spc="-25">
                <a:latin typeface="맑은 고딕"/>
                <a:cs typeface="맑은 고딕"/>
              </a:rPr>
              <a:t>가능</a:t>
            </a:r>
            <a:endParaRPr sz="16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dirty="0" sz="1600" spc="800">
                <a:latin typeface="맑은 고딕"/>
                <a:cs typeface="맑은 고딕"/>
              </a:rPr>
              <a:t>➃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지도교수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배정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결과</a:t>
            </a:r>
            <a:r>
              <a:rPr dirty="0" sz="1600" spc="-4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: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학과에서</a:t>
            </a:r>
            <a:r>
              <a:rPr dirty="0" sz="1600" spc="-1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승인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조치를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완료한</a:t>
            </a:r>
            <a:r>
              <a:rPr dirty="0" sz="1600" spc="-3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뒤부터</a:t>
            </a:r>
            <a:r>
              <a:rPr dirty="0" sz="1600" spc="-2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확인</a:t>
            </a:r>
            <a:r>
              <a:rPr dirty="0" sz="1600" spc="-35">
                <a:latin typeface="맑은 고딕"/>
                <a:cs typeface="맑은 고딕"/>
              </a:rPr>
              <a:t> </a:t>
            </a:r>
            <a:r>
              <a:rPr dirty="0" sz="1600" spc="-25">
                <a:latin typeface="맑은 고딕"/>
                <a:cs typeface="맑은 고딕"/>
              </a:rPr>
              <a:t>가능</a:t>
            </a:r>
            <a:endParaRPr sz="1600">
              <a:latin typeface="맑은 고딕"/>
              <a:cs typeface="맑은 고딕"/>
            </a:endParaRPr>
          </a:p>
          <a:p>
            <a:pPr marL="369570">
              <a:lnSpc>
                <a:spcPct val="100000"/>
              </a:lnSpc>
            </a:pPr>
            <a:r>
              <a:rPr dirty="0" sz="1600">
                <a:latin typeface="맑은 고딕"/>
                <a:cs typeface="맑은 고딕"/>
              </a:rPr>
              <a:t>(학과</a:t>
            </a:r>
            <a:r>
              <a:rPr dirty="0" sz="1600" spc="-6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승인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이전에는</a:t>
            </a:r>
            <a:r>
              <a:rPr dirty="0" sz="1600" spc="-45">
                <a:latin typeface="맑은 고딕"/>
                <a:cs typeface="맑은 고딕"/>
              </a:rPr>
              <a:t> </a:t>
            </a:r>
            <a:r>
              <a:rPr dirty="0" sz="1600">
                <a:latin typeface="맑은 고딕"/>
                <a:cs typeface="맑은 고딕"/>
              </a:rPr>
              <a:t>공란으로</a:t>
            </a:r>
            <a:r>
              <a:rPr dirty="0" sz="1600" spc="-50">
                <a:latin typeface="맑은 고딕"/>
                <a:cs typeface="맑은 고딕"/>
              </a:rPr>
              <a:t> </a:t>
            </a:r>
            <a:r>
              <a:rPr dirty="0" sz="1600" spc="-20">
                <a:latin typeface="맑은 고딕"/>
                <a:cs typeface="맑은 고딕"/>
              </a:rPr>
              <a:t>나타남)</a:t>
            </a:r>
            <a:endParaRPr sz="1600">
              <a:latin typeface="맑은 고딕"/>
              <a:cs typeface="맑은 고딕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2820670" y="2420188"/>
            <a:ext cx="25463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②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0421239" y="1390269"/>
            <a:ext cx="381000" cy="8089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9065"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③</a:t>
            </a:r>
            <a:endParaRPr sz="18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①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549655" y="1336209"/>
            <a:ext cx="5915025" cy="587375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1400">
                <a:latin typeface="맑은 고딕"/>
                <a:cs typeface="맑은 고딕"/>
              </a:rPr>
              <a:t>[메뉴]</a:t>
            </a:r>
            <a:r>
              <a:rPr dirty="0" sz="1400" spc="-2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GLS</a:t>
            </a:r>
            <a:r>
              <a:rPr dirty="0" sz="1400" spc="-10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–</a:t>
            </a:r>
            <a:r>
              <a:rPr dirty="0" sz="1400" spc="-1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신청/자격관리</a:t>
            </a:r>
            <a:r>
              <a:rPr dirty="0" sz="1400" spc="-2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–</a:t>
            </a:r>
            <a:r>
              <a:rPr dirty="0" sz="1400" spc="-20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지도교수신청</a:t>
            </a:r>
            <a:r>
              <a:rPr dirty="0" sz="1400" spc="-25">
                <a:latin typeface="맑은 고딕"/>
                <a:cs typeface="맑은 고딕"/>
              </a:rPr>
              <a:t> </a:t>
            </a:r>
            <a:r>
              <a:rPr dirty="0" sz="1400">
                <a:latin typeface="맑은 고딕"/>
                <a:cs typeface="맑은 고딕"/>
              </a:rPr>
              <a:t>–</a:t>
            </a:r>
            <a:r>
              <a:rPr dirty="0" sz="1400" spc="-15">
                <a:latin typeface="맑은 고딕"/>
                <a:cs typeface="맑은 고딕"/>
              </a:rPr>
              <a:t> </a:t>
            </a:r>
            <a:r>
              <a:rPr dirty="0" sz="1400" spc="-10">
                <a:latin typeface="맑은 고딕"/>
                <a:cs typeface="맑은 고딕"/>
              </a:rPr>
              <a:t>지도교수신청/배정결과조회</a:t>
            </a:r>
            <a:endParaRPr sz="1400">
              <a:latin typeface="맑은 고딕"/>
              <a:cs typeface="맑은 고딕"/>
            </a:endParaRPr>
          </a:p>
          <a:p>
            <a:pPr algn="ctr" marR="1357630">
              <a:lnSpc>
                <a:spcPct val="100000"/>
              </a:lnSpc>
              <a:spcBef>
                <a:spcPts val="325"/>
              </a:spcBef>
            </a:pPr>
            <a:r>
              <a:rPr dirty="0" sz="1800" spc="-50">
                <a:solidFill>
                  <a:srgbClr val="FF0000"/>
                </a:solidFill>
                <a:latin typeface="맑은 고딕"/>
                <a:cs typeface="맑은 고딕"/>
              </a:rPr>
              <a:t>①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401827" y="3630244"/>
            <a:ext cx="25463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55">
                <a:solidFill>
                  <a:srgbClr val="FF0000"/>
                </a:solidFill>
                <a:latin typeface="맑은 고딕"/>
                <a:cs typeface="맑은 고딕"/>
              </a:rPr>
              <a:t>➃</a:t>
            </a:r>
            <a:endParaRPr sz="1800">
              <a:latin typeface="맑은 고딕"/>
              <a:cs typeface="맑은 고딕"/>
            </a:endParaRPr>
          </a:p>
        </p:txBody>
      </p:sp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281</ep:Words>
  <ep:PresentationFormat>On-screen Show (4:3)</ep:PresentationFormat>
  <ep:Paragraphs>51</ep:Paragraphs>
  <ep:Slides>5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ep:HeadingPairs>
  <ep:TitlesOfParts>
    <vt:vector size="6" baseType="lpstr">
      <vt:lpstr>Office Theme</vt:lpstr>
      <vt:lpstr>GLS를 통한 학위논문 지도 신청 안내</vt:lpstr>
      <vt:lpstr>슬라이드 2</vt:lpstr>
      <vt:lpstr>슬라이드 3</vt:lpstr>
      <vt:lpstr>슬라이드 4</vt:lpstr>
      <vt:lpstr>슬라이드 5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2025-09-10T06:11:52.000</dcterms:created>
  <dc:creator>user</dc:creator>
  <cp:lastModifiedBy>user</cp:lastModifiedBy>
  <dcterms:modified xsi:type="dcterms:W3CDTF">2025-09-10T06:18:07.992</dcterms:modified>
  <cp:revision>6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